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67" r:id="rId2"/>
    <p:sldId id="2540" r:id="rId3"/>
    <p:sldId id="2541" r:id="rId4"/>
    <p:sldId id="2551" r:id="rId5"/>
    <p:sldId id="2543" r:id="rId6"/>
    <p:sldId id="2557" r:id="rId7"/>
    <p:sldId id="2558" r:id="rId8"/>
    <p:sldId id="2559" r:id="rId9"/>
    <p:sldId id="2568" r:id="rId10"/>
    <p:sldId id="2560" r:id="rId11"/>
    <p:sldId id="2544" r:id="rId12"/>
    <p:sldId id="2552" r:id="rId13"/>
    <p:sldId id="2546" r:id="rId14"/>
    <p:sldId id="2561" r:id="rId15"/>
    <p:sldId id="2562" r:id="rId16"/>
    <p:sldId id="2570" r:id="rId17"/>
    <p:sldId id="2547" r:id="rId18"/>
    <p:sldId id="2553" r:id="rId19"/>
    <p:sldId id="2555" r:id="rId20"/>
    <p:sldId id="2571" r:id="rId21"/>
    <p:sldId id="2548" r:id="rId22"/>
    <p:sldId id="2550" r:id="rId23"/>
    <p:sldId id="2564" r:id="rId24"/>
    <p:sldId id="2565" r:id="rId25"/>
    <p:sldId id="2566" r:id="rId26"/>
    <p:sldId id="2567" r:id="rId2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in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in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bin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bin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bin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bin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bin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in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91689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19.3　正方形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2" name="yt_shape_10832"/>
          <p:cNvSpPr txBox="1"/>
          <p:nvPr/>
        </p:nvSpPr>
        <p:spPr>
          <a:xfrm>
            <a:off x="540000" y="1567155"/>
            <a:ext cx="8851782" cy="387798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设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则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由勾股定理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得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FC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得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即正方形的边长为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3" name="yt_shape_10828"/>
          <p:cNvSpPr txBox="1"/>
          <p:nvPr/>
        </p:nvSpPr>
        <p:spPr>
          <a:xfrm>
            <a:off x="540000" y="1038978"/>
            <a:ext cx="88341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求正方形的边长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image_10829">
            <a:extLst>
              <a:ext uri="">
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4195" y="2121153"/>
            <a:ext cx="2395032" cy="226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8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8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8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8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3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4" name="yt_shape_10834"/>
          <p:cNvSpPr txBox="1"/>
          <p:nvPr/>
        </p:nvSpPr>
        <p:spPr>
          <a:xfrm>
            <a:off x="540000" y="2263160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833" name="yt_image_10833" title="H_37.12496">
            <a:extLst>
              <a:ext uri="">
                <a16:creationId xmlns="" xmlns:a14="http://schemas.microsoft.com/office/drawing/2010/main" xmlns:a16="http://schemas.microsoft.com/office/drawing/2014/main" xmlns:m="http://schemas.openxmlformats.org/officeDocument/2006/math" xmlns:mc="http://schemas.openxmlformats.org/markup-compatibility/2006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302864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42" name="yt_shape_10842"/>
          <p:cNvSpPr txBox="1"/>
          <p:nvPr/>
        </p:nvSpPr>
        <p:spPr>
          <a:xfrm>
            <a:off x="540119" y="2825026"/>
            <a:ext cx="11492915" cy="26921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正方形具有而矩形不具有的性质是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对角线相等	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四角相等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对角线互相平分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对角线互相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垂直</a:t>
            </a:r>
            <a:endParaRPr lang="en-US" altLang="zh-CN" sz="1500" b="1" i="1">
              <a:solidFill>
                <a:srgbClr val="010000"/>
              </a:solidFill>
              <a:effectLst/>
              <a:latin typeface="Times New Roman" panose="02040503050406030204" pitchFamily="72" charset="0"/>
              <a:ea typeface="Cambria Math" panose="02040503050406030204" pitchFamily="72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243A14-A0C5-0D42-B60B-49E015166EFE}"/>
              </a:ext>
            </a:extLst>
          </p:cNvPr>
          <p:cNvSpPr txBox="1"/>
          <p:nvPr/>
        </p:nvSpPr>
        <p:spPr>
          <a:xfrm>
            <a:off x="8822582" y="2778220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39" name="yt_shape_10839" title="H_230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392090" y="2944983"/>
            <a:ext cx="2649160" cy="2928385"/>
            <a:chOff x="0" y="0"/>
            <a:chExt cx="2649160" cy="2928385"/>
          </a:xfrm>
        </p:grpSpPr>
        <p:pic>
          <p:nvPicPr>
            <p:cNvPr id="2" name="yt_image_10839">
              <a:extLst>
                <a:ext uri="">
                  <a16:creationId xmlns="" xmlns:mc="http://schemas.openxmlformats.org/markup-compatibility/2006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49160" cy="2338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41" name="yt_shape_10841" descr="{&quot;rangeId&quot;:0,&quot;IgnoreLineSpacing&quot;:1}"/>
            <p:cNvSpPr txBox="1"/>
            <p:nvPr/>
          </p:nvSpPr>
          <p:spPr>
            <a:xfrm>
              <a:off x="296107" y="23743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844" name="yt_shape_10844"/>
              <p:cNvSpPr txBox="1"/>
              <p:nvPr/>
            </p:nvSpPr>
            <p:spPr>
              <a:xfrm>
                <a:off x="540000" y="3672949"/>
                <a:ext cx="5161669" cy="73622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45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α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	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45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𝜶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844" name="yt_shape_108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672949"/>
                <a:ext cx="5161669" cy="736227"/>
              </a:xfrm>
              <a:prstGeom prst="rect">
                <a:avLst/>
              </a:prstGeom>
              <a:blipFill>
                <a:blip r:embed="rId3"/>
                <a:stretch>
                  <a:fillRect l="-5437" t="-15000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yt_shape_10842"/>
              <p:cNvSpPr txBox="1"/>
              <p:nvPr/>
            </p:nvSpPr>
            <p:spPr>
              <a:xfrm>
                <a:off x="540119" y="1196845"/>
                <a:ext cx="11492915" cy="406021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2024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·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1_6a7ac"/>
                  </a:rPr>
                  <a:t>重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庆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巴蜀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在正方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是对角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线</a:t>
                </a:r>
                <a:r>
                  <a:rPr lang="en-US" altLang="zh-CN" sz="3600" b="1" i="1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0be52"/>
                  </a:rPr>
                  <a:t>D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上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一点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连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结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过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作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600" b="1" i="1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-2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6139c"/>
                  </a:rPr>
                  <a:t>于</a:t>
                </a:r>
                <a:r>
                  <a:rPr lang="zh-CN" altLang="zh-CN" sz="3600" b="1" i="0" u="none" spc="-2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-2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已知</a:t>
                </a:r>
                <a:r>
                  <a:rPr lang="en-US" altLang="zh-CN" sz="3600" b="1" i="0" u="none" spc="-2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CEF</a:t>
                </a:r>
                <a:r>
                  <a:rPr lang="zh-CN" altLang="zh-CN" sz="3600" b="1" i="0" u="none" spc="-2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α</a:t>
                </a:r>
                <a:r>
                  <a:rPr lang="zh-CN" altLang="zh-CN" sz="3600" b="1" i="0" u="none" spc="-2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:r>
                  <a:rPr lang="en-US" altLang="zh-CN" sz="3600" b="1" i="0" u="none" spc="-2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AEB</a:t>
                </a:r>
                <a:r>
                  <a:rPr lang="zh-CN" altLang="zh-CN" sz="3600" b="1" i="0" u="none" spc="-2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的度数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en-US" altLang="zh-CN" sz="36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90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α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	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90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𝜶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yt_shape_108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96845"/>
                <a:ext cx="11492915" cy="4060214"/>
              </a:xfrm>
              <a:prstGeom prst="rect">
                <a:avLst/>
              </a:prstGeom>
              <a:blipFill>
                <a:blip r:embed="rId4"/>
                <a:stretch>
                  <a:fillRect l="-2440" t="-4054" r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1CAD632F-7E08-386F-B9F4-F8507E48A814}"/>
              </a:ext>
            </a:extLst>
          </p:cNvPr>
          <p:cNvSpPr txBox="1"/>
          <p:nvPr/>
        </p:nvSpPr>
        <p:spPr>
          <a:xfrm>
            <a:off x="10506157" y="2232849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6" name="yt_shape_10846"/>
          <p:cNvSpPr txBox="1"/>
          <p:nvPr/>
        </p:nvSpPr>
        <p:spPr>
          <a:xfrm>
            <a:off x="540119" y="141286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d7aa5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849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120723" y="3074853"/>
            <a:ext cx="2083904" cy="2471185"/>
            <a:chOff x="-123182" y="0"/>
            <a:chExt cx="2083904" cy="2471185"/>
          </a:xfrm>
        </p:grpSpPr>
        <p:pic>
          <p:nvPicPr>
            <p:cNvPr id="4" name="yt_image_10849" descr="{&quot;rangeId&quot;:0,&quot;⚘_2&quot;:1}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801540" cy="188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851" descr="{&quot;rangeId&quot;:0,&quot;IgnoreLineSpacing&quot;:1}"/>
            <p:cNvSpPr txBox="1"/>
            <p:nvPr/>
          </p:nvSpPr>
          <p:spPr>
            <a:xfrm>
              <a:off x="-123182" y="19171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848"/>
          <p:cNvSpPr txBox="1"/>
          <p:nvPr/>
        </p:nvSpPr>
        <p:spPr>
          <a:xfrm>
            <a:off x="540119" y="980830"/>
            <a:ext cx="10538145" cy="55399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是正方形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分别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0a123"/>
              </a:rPr>
              <a:t>＝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a2c66"/>
              </a:rPr>
              <a:t>＝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0849" name="yt_shape_10849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677316" y="2809500"/>
            <a:ext cx="2521523" cy="2990134"/>
            <a:chOff x="-123182" y="0"/>
            <a:chExt cx="2083904" cy="2471185"/>
          </a:xfrm>
        </p:grpSpPr>
        <p:pic>
          <p:nvPicPr>
            <p:cNvPr id="3" name="yt_image_10849" descr="{&quot;rangeId&quot;:0,&quot;⚘_2&quot;:1}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801540" cy="188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51" name="yt_shape_10851" descr="{&quot;rangeId&quot;:0,&quot;IgnoreLineSpacing&quot;:1}"/>
            <p:cNvSpPr txBox="1"/>
            <p:nvPr/>
          </p:nvSpPr>
          <p:spPr>
            <a:xfrm>
              <a:off x="-123182" y="19171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3" name="yt_shape_10853"/>
          <p:cNvSpPr txBox="1"/>
          <p:nvPr/>
        </p:nvSpPr>
        <p:spPr>
          <a:xfrm>
            <a:off x="540000" y="1052835"/>
            <a:ext cx="923913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判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断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的数量关系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并说明理由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0854"/>
              <p:cNvSpPr txBox="1"/>
              <p:nvPr/>
            </p:nvSpPr>
            <p:spPr>
              <a:xfrm>
                <a:off x="540000" y="1556870"/>
                <a:ext cx="8196603" cy="453631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理由如下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如答案图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延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长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交于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点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是正方形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的中点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BP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4" name="yt_shape_108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556870"/>
                <a:ext cx="8196603" cy="4536315"/>
              </a:xfrm>
              <a:prstGeom prst="rect">
                <a:avLst/>
              </a:prstGeom>
              <a:blipFill>
                <a:blip r:embed="rId2"/>
                <a:stretch>
                  <a:fillRect l="-2679" t="-2819" b="-8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856" name="yt_shape_10856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221030" y="1030859"/>
            <a:ext cx="2083904" cy="2471185"/>
            <a:chOff x="-123182" y="0"/>
            <a:chExt cx="2083904" cy="2471185"/>
          </a:xfrm>
        </p:grpSpPr>
        <p:pic>
          <p:nvPicPr>
            <p:cNvPr id="5" name="yt_image_10856" descr="{&quot;rangeId&quot;:0,&quot;⚘_2&quot;:1}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801540" cy="188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58" name="yt_shape_10858" descr="{&quot;rangeId&quot;:0,&quot;IgnoreLineSpacing&quot;:1}"/>
            <p:cNvSpPr txBox="1"/>
            <p:nvPr/>
          </p:nvSpPr>
          <p:spPr>
            <a:xfrm>
              <a:off x="-123182" y="19171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pic>
        <p:nvPicPr>
          <p:cNvPr id="7" name="yt_image_10860" title="H_148.1249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7168" y="3502044"/>
            <a:ext cx="3405857" cy="188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yt_shape_10862"/>
          <p:cNvSpPr txBox="1"/>
          <p:nvPr/>
        </p:nvSpPr>
        <p:spPr>
          <a:xfrm>
            <a:off x="8243971" y="5445140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8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3" name="yt_shape_10863"/>
          <p:cNvSpPr txBox="1"/>
          <p:nvPr/>
        </p:nvSpPr>
        <p:spPr>
          <a:xfrm>
            <a:off x="540000" y="1146882"/>
            <a:ext cx="474809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正方形的判定 </a:t>
            </a:r>
          </a:p>
        </p:txBody>
      </p:sp>
      <p:sp>
        <p:nvSpPr>
          <p:cNvPr id="10864" name="yt_shape_10864"/>
          <p:cNvSpPr txBox="1"/>
          <p:nvPr/>
        </p:nvSpPr>
        <p:spPr>
          <a:xfrm>
            <a:off x="540119" y="1618387"/>
            <a:ext cx="11492915" cy="169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8"/>
                <a:ea typeface="Times New Roman" pitchFamily="38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2"/>
                <a:ea typeface="宋体" pitchFamily="3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b468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d981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0865" name="yt_image_1086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4195" y="2779673"/>
            <a:ext cx="2770490" cy="240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67" name="yt_shape_10867"/>
          <p:cNvSpPr txBox="1"/>
          <p:nvPr/>
        </p:nvSpPr>
        <p:spPr>
          <a:xfrm>
            <a:off x="540000" y="3429000"/>
            <a:ext cx="649055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pic>
        <p:nvPicPr>
          <p:cNvPr id="3" name="yt_shape_1731295635925">
            <a:extLst>
              <a:ext uri="{FF2B5EF4-FFF2-40B4-BE49-F238E27FC236}">
                <a16:creationId xmlns:a16="http://schemas.microsoft.com/office/drawing/2014/main" id="{E75E330A-49CC-6115-EDC8-1E896B1F6B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716798"/>
            <a:ext cx="679642" cy="382299"/>
          </a:xfrm>
          <a:prstGeom prst="rect">
            <a:avLst/>
          </a:prstGeom>
        </p:spPr>
      </p:pic>
      <p:sp>
        <p:nvSpPr>
          <p:cNvPr id="8" name="yt_shape_10868"/>
          <p:cNvSpPr txBox="1"/>
          <p:nvPr/>
        </p:nvSpPr>
        <p:spPr>
          <a:xfrm>
            <a:off x="540119" y="4077045"/>
            <a:ext cx="11492915" cy="19441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分析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8_ba84b"/>
              </a:rPr>
              <a:t>根据角平分线的性质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8_ba84b"/>
              </a:rPr>
              <a:t>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Times New Roman" pitchFamily="36"/>
              <a:ea typeface="楷体" pitchFamily="36"/>
              <a:sym typeface="_⨹_18_ba84b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8_ba84b"/>
              </a:rPr>
              <a:t>全等三角形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8_ba84b"/>
              </a:rPr>
              <a:t>的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8_ba84b"/>
              </a:rPr>
              <a:t>判定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方法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证明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可得到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8893"/>
              </a:rPr>
              <a:t>＝</a:t>
            </a:r>
            <a:r>
              <a:rPr lang="en-US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</p:spTree>
    <p:extLst>
      <p:ext uri="{BB962C8B-B14F-4D97-AF65-F5344CB8AC3E}">
        <p14:creationId xmlns:p14="http://schemas.microsoft.com/office/powerpoint/2010/main" val="322273368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65" name="yt_image_1086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549" y="1639230"/>
            <a:ext cx="2770490" cy="240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yt_shape_10870"/>
          <p:cNvSpPr txBox="1"/>
          <p:nvPr/>
        </p:nvSpPr>
        <p:spPr>
          <a:xfrm>
            <a:off x="540000" y="1628875"/>
            <a:ext cx="6881884" cy="276998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8" name="yt_shape_10868"/>
          <p:cNvSpPr txBox="1"/>
          <p:nvPr/>
        </p:nvSpPr>
        <p:spPr>
          <a:xfrm>
            <a:off x="540119" y="1310008"/>
            <a:ext cx="11492915" cy="291104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ADC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MPND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4bc54"/>
              </a:rPr>
              <a:t>是正方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分析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 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通过题目所给的条件可得四边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MPN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8258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是矩形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再根据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有一组邻边相等的矩形是正方形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_0666e"/>
              </a:rPr>
              <a:t>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可得证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3" name="yt_image_1086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0755" y="3573463"/>
            <a:ext cx="2770490" cy="240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1" name="yt_shape_10871"/>
          <p:cNvSpPr txBox="1"/>
          <p:nvPr/>
        </p:nvSpPr>
        <p:spPr>
          <a:xfrm>
            <a:off x="540000" y="1204166"/>
            <a:ext cx="10853933" cy="332398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MPN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是矩形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MPN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是正方形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image_1086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2115" y="3614530"/>
            <a:ext cx="2770490" cy="240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8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8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8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8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71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4" name="yt_shape_10804"/>
          <p:cNvSpPr txBox="1"/>
          <p:nvPr/>
        </p:nvSpPr>
        <p:spPr>
          <a:xfrm>
            <a:off x="540000" y="2418003"/>
            <a:ext cx="9959458" cy="1661993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正方形的性质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四条边都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四个角都是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</a:t>
            </a:r>
            <a:r>
              <a:rPr sz="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C11D794-E9F2-B480-B479-F928F1408FF5}"/>
              </a:ext>
            </a:extLst>
          </p:cNvPr>
          <p:cNvSpPr txBox="1"/>
          <p:nvPr/>
        </p:nvSpPr>
        <p:spPr>
          <a:xfrm>
            <a:off x="3890102" y="2919837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B219D84-BA97-4A16-AEE0-B93CEF8E5F2C}"/>
              </a:ext>
            </a:extLst>
          </p:cNvPr>
          <p:cNvSpPr txBox="1"/>
          <p:nvPr/>
        </p:nvSpPr>
        <p:spPr>
          <a:xfrm>
            <a:off x="8477976" y="2919837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直角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3739E9A-5F66-1014-8997-AAD869222783}"/>
              </a:ext>
            </a:extLst>
          </p:cNvPr>
          <p:cNvSpPr txBox="1"/>
          <p:nvPr/>
        </p:nvSpPr>
        <p:spPr>
          <a:xfrm>
            <a:off x="3431314" y="3468477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15039F8-31B5-479D-C98A-F6BD97A380F7}"/>
              </a:ext>
            </a:extLst>
          </p:cNvPr>
          <p:cNvSpPr txBox="1"/>
          <p:nvPr/>
        </p:nvSpPr>
        <p:spPr>
          <a:xfrm>
            <a:off x="5725252" y="3468477"/>
            <a:ext cx="339159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互相垂直平分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2" name="yt_shape_10872"/>
          <p:cNvSpPr txBox="1"/>
          <p:nvPr/>
        </p:nvSpPr>
        <p:spPr>
          <a:xfrm>
            <a:off x="540119" y="242093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思维点拨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 证明一个四边形是正方形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  <a:sym typeface="_⨹_7_5e681"/>
              </a:rPr>
              <a:t>没有直接的证明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方法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但我们可以通过证明它是矩形或是菱形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  <a:sym typeface="_⨹_3_2eb07"/>
              </a:rPr>
              <a:t>在此基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础上再寻找条件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证明其为正方形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4799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4" name="yt_shape_10874"/>
          <p:cNvSpPr txBox="1"/>
          <p:nvPr/>
        </p:nvSpPr>
        <p:spPr>
          <a:xfrm>
            <a:off x="540000" y="1113241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873" name="yt_image_10873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152945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76" name="yt_shape_10876"/>
          <p:cNvSpPr txBox="1"/>
          <p:nvPr/>
        </p:nvSpPr>
        <p:spPr>
          <a:xfrm>
            <a:off x="540119" y="1675107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01164,isEnd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不添加任何辅助线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请添加一个条件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  <a:t/>
            </a:r>
            <a:b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</a:t>
            </a:r>
            <a:r>
              <a:rPr sz="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是正方形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2fb2,isEnd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填一个即可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</a:t>
            </a:r>
          </a:p>
        </p:txBody>
      </p:sp>
      <p:grpSp>
        <p:nvGrpSpPr>
          <p:cNvPr id="10877" name="yt_shape_10877" title="H_169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120723" y="3718722"/>
            <a:ext cx="2083904" cy="2158448"/>
            <a:chOff x="-1782" y="0"/>
            <a:chExt cx="2083904" cy="2158448"/>
          </a:xfrm>
        </p:grpSpPr>
        <p:pic>
          <p:nvPicPr>
            <p:cNvPr id="2" name="yt_image_10877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053380" cy="1568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79" name="yt_shape_10879" descr="{&quot;rangeId&quot;:0,&quot;IgnoreLineSpacing&quot;:1}"/>
            <p:cNvSpPr txBox="1"/>
            <p:nvPr/>
          </p:nvSpPr>
          <p:spPr>
            <a:xfrm>
              <a:off x="-1782" y="16044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BB9946D7-F413-E9EF-21BE-99823C2B3E72}"/>
              </a:ext>
            </a:extLst>
          </p:cNvPr>
          <p:cNvSpPr txBox="1"/>
          <p:nvPr/>
        </p:nvSpPr>
        <p:spPr>
          <a:xfrm>
            <a:off x="9086107" y="2176941"/>
            <a:ext cx="21295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4_9d023"/>
              </a:rPr>
              <a:t>答案不唯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E3E8B66-78B7-DCA3-C00C-B05FA050864F}"/>
              </a:ext>
            </a:extLst>
          </p:cNvPr>
          <p:cNvSpPr txBox="1"/>
          <p:nvPr/>
        </p:nvSpPr>
        <p:spPr>
          <a:xfrm>
            <a:off x="450108" y="2725581"/>
            <a:ext cx="488384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一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，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如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90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1" name="yt_shape_10881"/>
          <p:cNvSpPr txBox="1"/>
          <p:nvPr/>
        </p:nvSpPr>
        <p:spPr>
          <a:xfrm>
            <a:off x="540119" y="1052835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云南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CEF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67dd"/>
              </a:rPr>
              <a:t>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是正方形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3b0f3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AKF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是正方形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grpSp>
        <p:nvGrpSpPr>
          <p:cNvPr id="3" name="yt_shape_10883" title="H_288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98973" y="3273072"/>
            <a:ext cx="2759193" cy="2641835"/>
            <a:chOff x="0" y="0"/>
            <a:chExt cx="3672484" cy="3516284"/>
          </a:xfrm>
        </p:grpSpPr>
        <p:pic>
          <p:nvPicPr>
            <p:cNvPr id="4" name="yt_image_10883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50020" cy="3070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885" descr="{&quot;rangeId&quot;:0,&quot;IgnoreLineSpacing&quot;:1}"/>
            <p:cNvSpPr txBox="1"/>
            <p:nvPr/>
          </p:nvSpPr>
          <p:spPr>
            <a:xfrm>
              <a:off x="665341" y="2962287"/>
              <a:ext cx="3007143" cy="55399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28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83" name="yt_shape_10883" title="H_288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738967" y="980830"/>
            <a:ext cx="3150020" cy="3660223"/>
            <a:chOff x="0" y="0"/>
            <a:chExt cx="3150020" cy="3660223"/>
          </a:xfrm>
        </p:grpSpPr>
        <p:pic>
          <p:nvPicPr>
            <p:cNvPr id="2" name="yt_image_10883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50020" cy="3070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85" name="yt_shape_10885" descr="{&quot;rangeId&quot;:0,&quot;IgnoreLineSpacing&quot;:1}"/>
            <p:cNvSpPr txBox="1"/>
            <p:nvPr/>
          </p:nvSpPr>
          <p:spPr>
            <a:xfrm>
              <a:off x="89439" y="3106225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6" name="yt_shape_10887"/>
          <p:cNvSpPr txBox="1"/>
          <p:nvPr/>
        </p:nvSpPr>
        <p:spPr>
          <a:xfrm>
            <a:off x="540000" y="1121028"/>
            <a:ext cx="10348987" cy="260098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</a:t>
            </a:r>
            <a:endParaRPr lang="en-US" altLang="zh-CN" sz="3600" b="1" i="0" u="none" spc="375" smtClean="0">
              <a:solidFill>
                <a:srgbClr val="FF0000"/>
              </a:solidFill>
              <a:effectLst/>
              <a:latin typeface="Times New Roman" pitchFamily="36"/>
              <a:ea typeface="黑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CEF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都是正方形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pc="375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887" name="yt_shape_10887"/>
              <p:cNvSpPr txBox="1"/>
              <p:nvPr/>
            </p:nvSpPr>
            <p:spPr>
              <a:xfrm>
                <a:off x="540000" y="908825"/>
                <a:ext cx="10348987" cy="526516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12"/>
                    <a:ea typeface="宋体" pitchFamily="1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𝑨𝑫</m:t>
                            </m:r>
                            <m: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</m:t>
                            </m:r>
                            <m:r>
                              <m:rPr>
                                <m:nor/>
                              </m:rP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𝑨𝑫𝑯</m:t>
                            </m:r>
                            <m: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𝑨𝑩𝑲</m:t>
                            </m:r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=</m:t>
                            </m:r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𝟗𝟎</m:t>
                            </m:r>
                            <m:r>
                              <m:rPr>
                                <m:nor/>
                              </m:rP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°</m:t>
                            </m:r>
                            <m:r>
                              <m:rPr>
                                <m:nor/>
                              </m:rP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𝑫𝑯</m:t>
                            </m:r>
                            <m: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𝑩𝑲</m:t>
                            </m:r>
                            <m:r>
                              <m:rPr>
                                <m:nor/>
                              </m:rP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28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lvl="0" hangingPunct="0"/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同理可得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HG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KE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28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AKF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是菱形</a:t>
                </a:r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</a:p>
              <a:p>
                <a:pPr lvl="0" hangingPunct="0"/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28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HA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AKF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是正方形</a:t>
                </a:r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 sz="2800">
                  <a:solidFill>
                    <a:srgbClr val="FF0000"/>
                  </a:solidFill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endParaRPr lang="en-US" altLang="zh-CN" sz="28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10887" name="yt_shape_108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908825"/>
                <a:ext cx="10348987" cy="5265165"/>
              </a:xfrm>
              <a:prstGeom prst="rect">
                <a:avLst/>
              </a:prstGeom>
              <a:blipFill>
                <a:blip r:embed="rId2"/>
                <a:stretch>
                  <a:fillRect l="-2121" t="-2431" b="-28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883" title="H_288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738967" y="1412860"/>
            <a:ext cx="3150020" cy="3660223"/>
            <a:chOff x="0" y="0"/>
            <a:chExt cx="3150020" cy="3660223"/>
          </a:xfrm>
        </p:grpSpPr>
        <p:pic>
          <p:nvPicPr>
            <p:cNvPr id="4" name="yt_image_10883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150020" cy="3070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885" descr="{&quot;rangeId&quot;:0,&quot;IgnoreLineSpacing&quot;:1}"/>
            <p:cNvSpPr txBox="1"/>
            <p:nvPr/>
          </p:nvSpPr>
          <p:spPr>
            <a:xfrm>
              <a:off x="89439" y="3106225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8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8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8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8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8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8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8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8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8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8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87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9" name="yt_shape_10889"/>
          <p:cNvSpPr txBox="1"/>
          <p:nvPr/>
        </p:nvSpPr>
        <p:spPr>
          <a:xfrm>
            <a:off x="540000" y="2304476"/>
            <a:ext cx="638636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890" name="yt_shape_10890"/>
          <p:cNvSpPr txBox="1"/>
          <p:nvPr/>
        </p:nvSpPr>
        <p:spPr>
          <a:xfrm>
            <a:off x="540000" y="2909262"/>
            <a:ext cx="600965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AKF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的面积为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891" name="yt_shape_10891"/>
          <p:cNvSpPr txBox="1"/>
          <p:nvPr/>
        </p:nvSpPr>
        <p:spPr>
          <a:xfrm>
            <a:off x="540000" y="3514048"/>
            <a:ext cx="554799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且四边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AKF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是正方形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892" name="yt_shape_10892"/>
              <p:cNvSpPr txBox="1"/>
              <p:nvPr/>
            </p:nvSpPr>
            <p:spPr>
              <a:xfrm>
                <a:off x="540000" y="4118834"/>
                <a:ext cx="2821542" cy="60625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892" name="yt_shape_108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118834"/>
                <a:ext cx="2821542" cy="606256"/>
              </a:xfrm>
              <a:prstGeom prst="rect">
                <a:avLst/>
              </a:prstGeom>
              <a:blipFill>
                <a:blip r:embed="rId2"/>
                <a:stretch>
                  <a:fillRect l="-9957" t="-19192" r="-9307" b="-44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yt_shape_10881"/>
          <p:cNvSpPr txBox="1"/>
          <p:nvPr/>
        </p:nvSpPr>
        <p:spPr>
          <a:xfrm>
            <a:off x="540119" y="1208202"/>
            <a:ext cx="11492915" cy="117707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c7ed"/>
              </a:rPr>
              <a:t>形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AKF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之间的距离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3" name="yt_shape_10905"/>
          <p:cNvSpPr txBox="1"/>
          <p:nvPr/>
        </p:nvSpPr>
        <p:spPr>
          <a:xfrm>
            <a:off x="8178731" y="5077160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pic>
        <p:nvPicPr>
          <p:cNvPr id="15" name="yt_image_10883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7497" y="1960935"/>
            <a:ext cx="3150020" cy="307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yt_image_10903" title="H_241.7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61891" y="1978935"/>
            <a:ext cx="3150020" cy="307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89" grpId="0" build="allAtOnce"/>
      <p:bldP spid="10890" grpId="0" build="allAtOnce"/>
      <p:bldP spid="10891" grpId="0" build="allAtOnce"/>
      <p:bldP spid="10892" grpId="0" build="allAtOnce"/>
      <p:bldP spid="13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900" name="yt_shape_10900"/>
              <p:cNvSpPr txBox="1"/>
              <p:nvPr/>
            </p:nvSpPr>
            <p:spPr>
              <a:xfrm>
                <a:off x="540000" y="4494803"/>
                <a:ext cx="7693068" cy="63357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</p:txBody>
          </p:sp>
        </mc:Choice>
        <mc:Fallback xmlns="">
          <p:sp>
            <p:nvSpPr>
              <p:cNvPr id="10900" name="yt_shape_109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494803"/>
                <a:ext cx="7693068" cy="633571"/>
              </a:xfrm>
              <a:prstGeom prst="rect">
                <a:avLst/>
              </a:prstGeom>
              <a:blipFill>
                <a:blip r:embed="rId2"/>
                <a:stretch>
                  <a:fillRect l="-3645" t="-13462" r="-2773" b="-432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02" name="yt_shape_10902"/>
          <p:cNvSpPr txBox="1"/>
          <p:nvPr/>
        </p:nvSpPr>
        <p:spPr>
          <a:xfrm>
            <a:off x="540000" y="5179162"/>
            <a:ext cx="544059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故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之间的距离为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903" name="yt_image_10903" title="H_241.7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2240" y="1655335"/>
            <a:ext cx="3150020" cy="307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05" name="yt_shape_10905"/>
          <p:cNvSpPr txBox="1"/>
          <p:nvPr/>
        </p:nvSpPr>
        <p:spPr>
          <a:xfrm>
            <a:off x="8244468" y="4798208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6" name="yt_shape_10894"/>
          <p:cNvSpPr txBox="1"/>
          <p:nvPr/>
        </p:nvSpPr>
        <p:spPr>
          <a:xfrm>
            <a:off x="540000" y="1412860"/>
            <a:ext cx="350737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yt_shape_10895"/>
              <p:cNvSpPr txBox="1"/>
              <p:nvPr/>
            </p:nvSpPr>
            <p:spPr>
              <a:xfrm>
                <a:off x="540000" y="2017646"/>
                <a:ext cx="7673960" cy="63530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𝑲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𝑬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</p:txBody>
          </p:sp>
        </mc:Choice>
        <mc:Fallback xmlns="">
          <p:sp>
            <p:nvSpPr>
              <p:cNvPr id="7" name="yt_shape_108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017646"/>
                <a:ext cx="7673960" cy="635302"/>
              </a:xfrm>
              <a:prstGeom prst="rect">
                <a:avLst/>
              </a:prstGeom>
              <a:blipFill>
                <a:blip r:embed="rId4"/>
                <a:stretch>
                  <a:fillRect l="-3657" t="-13462" r="-2862" b="-4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yt_shape_10897"/>
          <p:cNvSpPr txBox="1"/>
          <p:nvPr/>
        </p:nvSpPr>
        <p:spPr>
          <a:xfrm>
            <a:off x="540000" y="2703736"/>
            <a:ext cx="327653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9" name="yt_shape_10898"/>
          <p:cNvSpPr txBox="1"/>
          <p:nvPr/>
        </p:nvSpPr>
        <p:spPr>
          <a:xfrm>
            <a:off x="540000" y="3308522"/>
            <a:ext cx="350737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" name="yt_shape_10899"/>
          <p:cNvSpPr txBox="1"/>
          <p:nvPr/>
        </p:nvSpPr>
        <p:spPr>
          <a:xfrm>
            <a:off x="540000" y="3913308"/>
            <a:ext cx="468237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00" grpId="0" build="allAtOnce"/>
      <p:bldP spid="10902" grpId="0" build="allAtOnce"/>
      <p:bldP spid="1090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7" name="yt_shape_10807"/>
          <p:cNvSpPr txBox="1"/>
          <p:nvPr/>
        </p:nvSpPr>
        <p:spPr>
          <a:xfrm>
            <a:off x="540119" y="1864005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正方形的判定方法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有一组邻边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并且有一个角是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7b03,isEnd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平行四边形是正方形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有一个角是直角的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是正方形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有一组邻边相等的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是正方形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EFD3FFC-2353-01A9-FEF2-7894CDABFCA0}"/>
              </a:ext>
            </a:extLst>
          </p:cNvPr>
          <p:cNvSpPr txBox="1"/>
          <p:nvPr/>
        </p:nvSpPr>
        <p:spPr>
          <a:xfrm>
            <a:off x="4349008" y="2365839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6780FA9-5455-DBFC-37FC-768D6A3A38FA}"/>
              </a:ext>
            </a:extLst>
          </p:cNvPr>
          <p:cNvSpPr txBox="1"/>
          <p:nvPr/>
        </p:nvSpPr>
        <p:spPr>
          <a:xfrm>
            <a:off x="9395671" y="2365839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直角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4B6A5A3-2717-2C89-FA1A-387989D95CE2}"/>
              </a:ext>
            </a:extLst>
          </p:cNvPr>
          <p:cNvSpPr txBox="1"/>
          <p:nvPr/>
        </p:nvSpPr>
        <p:spPr>
          <a:xfrm>
            <a:off x="5725371" y="3463119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菱形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47E9489-1CFD-0E0E-924D-C0AB674884FF}"/>
              </a:ext>
            </a:extLst>
          </p:cNvPr>
          <p:cNvSpPr txBox="1"/>
          <p:nvPr/>
        </p:nvSpPr>
        <p:spPr>
          <a:xfrm>
            <a:off x="5725371" y="4011759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矩形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1" name="yt_shape_10811"/>
          <p:cNvSpPr txBox="1"/>
          <p:nvPr/>
        </p:nvSpPr>
        <p:spPr>
          <a:xfrm>
            <a:off x="540119" y="1033008"/>
            <a:ext cx="11492915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f1092,isEnd"/>
              </a:rPr>
              <a:t>的四边形是正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方形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注意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7_80ff7,isEnd"/>
              </a:rPr>
              <a:t>正方形既是中心对称图形又是轴对称图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对称中心是对角线的交点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对称轴有四条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3_d0ec1,isEnd"/>
              </a:rPr>
              <a:t>是对角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线所在的直线和对边中点连线所在的直线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21_09030,isEnd"/>
              </a:rPr>
              <a:t>正方形的一条对角线把正方形分成两个全等的等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腰直角三角形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7_2e23d,isEnd"/>
              </a:rPr>
              <a:t>两条对角线把正方形分成四个全等的等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腰直角三角形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CB1ED3D-7C1F-229A-A114-2FCCB0D97F04}"/>
              </a:ext>
            </a:extLst>
          </p:cNvPr>
          <p:cNvSpPr txBox="1"/>
          <p:nvPr/>
        </p:nvSpPr>
        <p:spPr>
          <a:xfrm>
            <a:off x="3587008" y="986202"/>
            <a:ext cx="49584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互相垂直平分且相等</a:t>
            </a:r>
            <a:r>
              <a:rPr kumimoji="0" lang="zh-CN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5" name="yt_shape_10815"/>
          <p:cNvSpPr txBox="1"/>
          <p:nvPr/>
        </p:nvSpPr>
        <p:spPr>
          <a:xfrm>
            <a:off x="6095968" y="942474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816" name="yt_shape_10816"/>
          <p:cNvSpPr txBox="1"/>
          <p:nvPr/>
        </p:nvSpPr>
        <p:spPr>
          <a:xfrm>
            <a:off x="540000" y="1270261"/>
            <a:ext cx="474809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正方形的性质 </a:t>
            </a:r>
          </a:p>
        </p:txBody>
      </p:sp>
      <p:sp>
        <p:nvSpPr>
          <p:cNvPr id="10817" name="yt_shape_10817"/>
          <p:cNvSpPr txBox="1"/>
          <p:nvPr/>
        </p:nvSpPr>
        <p:spPr>
          <a:xfrm>
            <a:off x="540119" y="1875047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e4b7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91a59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0818" name="yt_shape_10818"/>
          <p:cNvSpPr txBox="1"/>
          <p:nvPr/>
        </p:nvSpPr>
        <p:spPr>
          <a:xfrm>
            <a:off x="4076276" y="3933035"/>
            <a:ext cx="2513509" cy="2269852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14750" b="0" i="0" u="none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</a:t>
            </a:r>
            <a:r>
              <a:rPr lang="en-US" altLang="zh-CN" sz="2400" b="0" i="0" u="none">
                <a:solidFill>
                  <a:srgbClr val="1EE3CF"/>
                </a:solidFill>
                <a:effectLst/>
                <a:latin typeface="Times New Roman" pitchFamily="24"/>
                <a:ea typeface="宋体" pitchFamily="24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</a:p>
        </p:txBody>
      </p:sp>
      <p:pic>
        <p:nvPicPr>
          <p:cNvPr id="3" name="yt_shape_1731295633493">
            <a:extLst>
              <a:ext uri="{FF2B5EF4-FFF2-40B4-BE49-F238E27FC236}">
                <a16:creationId xmlns:a16="http://schemas.microsoft.com/office/drawing/2014/main" id="{1F128287-4BA8-B013-EA25-739D5DBC52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969624"/>
            <a:ext cx="692342" cy="359485"/>
          </a:xfrm>
          <a:prstGeom prst="rect">
            <a:avLst/>
          </a:prstGeom>
        </p:spPr>
      </p:pic>
      <p:pic>
        <p:nvPicPr>
          <p:cNvPr id="5" name="yt_shape_1731295633883">
            <a:extLst>
              <a:ext uri="{FF2B5EF4-FFF2-40B4-BE49-F238E27FC236}">
                <a16:creationId xmlns:a16="http://schemas.microsoft.com/office/drawing/2014/main" id="{0069F149-5012-BF67-FDFC-254C72A37B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030" y="3538031"/>
            <a:ext cx="1802002" cy="168749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B1518933-042B-F5CE-B64F-6A1D3A5C79D0}"/>
              </a:ext>
            </a:extLst>
          </p:cNvPr>
          <p:cNvSpPr txBox="1"/>
          <p:nvPr/>
        </p:nvSpPr>
        <p:spPr>
          <a:xfrm>
            <a:off x="6530232" y="2925521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graphicFrame>
        <p:nvGraphicFramePr>
          <p:cNvPr id="9" name="yt_table_10819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684360"/>
              </p:ext>
            </p:extLst>
          </p:nvPr>
        </p:nvGraphicFramePr>
        <p:xfrm>
          <a:off x="540085" y="4923900"/>
          <a:ext cx="6496686" cy="1097280"/>
        </p:xfrm>
        <a:graphic>
          <a:graphicData uri="http://schemas.openxmlformats.org/drawingml/2006/table">
            <a:tbl>
              <a:tblPr/>
              <a:tblGrid>
                <a:gridCol w="3261043">
                  <a:extLst>
                    <a:ext uri="{9D8B030D-6E8A-4147-A177-3AD203B41FA5}">
                      <a16:colId xmlns:a16="http://schemas.microsoft.com/office/drawing/2014/main" val="10050"/>
                    </a:ext>
                  </a:extLst>
                </a:gridCol>
                <a:gridCol w="3235643">
                  <a:extLst>
                    <a:ext uri="{9D8B030D-6E8A-4147-A177-3AD203B41FA5}">
                      <a16:colId xmlns:a16="http://schemas.microsoft.com/office/drawing/2014/main" val="10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80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70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75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1" name="yt_shape_10821"/>
          <p:cNvSpPr txBox="1"/>
          <p:nvPr/>
        </p:nvSpPr>
        <p:spPr>
          <a:xfrm>
            <a:off x="540119" y="103832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a7e6,isEnd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8bfb,isEnd"/>
              </a:rPr>
              <a:t>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MON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1914b,isEnd"/>
              </a:rPr>
              <a:t>的面积是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822" name="yt_shape_10822" title="H_213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735975" y="2924713"/>
            <a:ext cx="2322665" cy="2707723"/>
            <a:chOff x="0" y="0"/>
            <a:chExt cx="2322665" cy="2707723"/>
          </a:xfrm>
        </p:grpSpPr>
        <p:pic>
          <p:nvPicPr>
            <p:cNvPr id="2" name="yt_image_10822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322665" cy="2117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24" name="yt_shape_10824" descr="{&quot;rangeId&quot;:0,&quot;IgnoreLineSpacing&quot;:1}"/>
            <p:cNvSpPr txBox="1"/>
            <p:nvPr/>
          </p:nvSpPr>
          <p:spPr>
            <a:xfrm>
              <a:off x="832281" y="2153725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8A251FBE-4460-4AB3-810F-57F9B4876C68}"/>
              </a:ext>
            </a:extLst>
          </p:cNvPr>
          <p:cNvSpPr txBox="1"/>
          <p:nvPr/>
        </p:nvSpPr>
        <p:spPr>
          <a:xfrm>
            <a:off x="4136283" y="2637438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6" name="yt_shape_10826"/>
          <p:cNvSpPr txBox="1"/>
          <p:nvPr/>
        </p:nvSpPr>
        <p:spPr>
          <a:xfrm>
            <a:off x="540119" y="1238273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6c8b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827" name="yt_shape_10827"/>
          <p:cNvSpPr txBox="1"/>
          <p:nvPr/>
        </p:nvSpPr>
        <p:spPr>
          <a:xfrm>
            <a:off x="540000" y="2397057"/>
            <a:ext cx="609782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pic>
        <p:nvPicPr>
          <p:cNvPr id="10829" name="yt_image_10829">
            <a:extLst>
              <a:ext uri="">
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8483" y="3050991"/>
            <a:ext cx="2395032" cy="226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634041">
            <a:extLst>
              <a:ext uri="{FF2B5EF4-FFF2-40B4-BE49-F238E27FC236}">
                <a16:creationId xmlns:a16="http://schemas.microsoft.com/office/drawing/2014/main" id="{51054469-749B-0B6A-D3C6-3A95B0A106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332850"/>
            <a:ext cx="692342" cy="3594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1" name="yt_shape_10831"/>
          <p:cNvSpPr txBox="1"/>
          <p:nvPr/>
        </p:nvSpPr>
        <p:spPr>
          <a:xfrm>
            <a:off x="540119" y="1052835"/>
            <a:ext cx="10668236" cy="664797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延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长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至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_b7a75"/>
              </a:rPr>
              <a:t>点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使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是正方形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87cff"/>
              </a:rPr>
              <a:t>，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2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d27ee"/>
              </a:rPr>
              <a:t>F</a:t>
            </a:r>
            <a:r>
              <a:rPr lang="zh-CN" altLang="zh-CN" sz="32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2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  <a:endParaRPr lang="en-US" altLang="zh-CN" sz="3200" b="1" i="0" u="none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C69C739-EC1A-9A3D-0433-4AFCA6F8D70E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829" y="1412860"/>
            <a:ext cx="2960787" cy="230873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91826" y="3861030"/>
            <a:ext cx="22445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hangingPunct="0"/>
            <a:r>
              <a:rPr lang="zh-CN" altLang="zh-CN" sz="32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zh-CN" altLang="zh-CN" sz="32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2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8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8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8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8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8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31" grpId="0" uiExpand="1" build="allAtOnce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2">
            <a:extLst>
              <a:ext uri="{FF2B5EF4-FFF2-40B4-BE49-F238E27FC236}">
                <a16:creationId xmlns:a16="http://schemas.microsoft.com/office/drawing/2014/main" id="{94F4D2DC-5E00-071F-1D59-2B058D471C24}"/>
              </a:ext>
            </a:extLst>
          </p:cNvPr>
          <p:cNvSpPr txBox="1"/>
          <p:nvPr/>
        </p:nvSpPr>
        <p:spPr>
          <a:xfrm>
            <a:off x="540118" y="2094632"/>
            <a:ext cx="7526099" cy="221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°.</a:t>
            </a:r>
            <a:endParaRPr lang="zh-CN" altLang="zh-CN" sz="3600" b="1">
              <a:solidFill>
                <a:srgbClr val="FF0000"/>
              </a:solidFill>
              <a:latin typeface="宋体" pitchFamily="36"/>
              <a:ea typeface="宋体" pitchFamily="36"/>
            </a:endParaRPr>
          </a:p>
          <a:p>
            <a:pPr lvl="0" hangingPunct="0"/>
            <a:r>
              <a:rPr lang="zh-CN" altLang="zh-CN" sz="3600" b="1" smtClean="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≌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HA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），</a:t>
            </a:r>
          </a:p>
          <a:p>
            <a:pPr lvl="0" hangingPunct="0"/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55B9C67-F0AB-AB21-BD68-2BD80A321174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233" y="2094632"/>
            <a:ext cx="2960787" cy="230873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08949" y="4509075"/>
            <a:ext cx="25010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hangingPunct="0"/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38</TotalTime>
  <Words>1190</Words>
  <Application>Microsoft Office PowerPoint</Application>
  <PresentationFormat>宽屏</PresentationFormat>
  <Paragraphs>152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77" baseType="lpstr">
      <vt:lpstr>,isEnd</vt:lpstr>
      <vt:lpstr>_⨹_1_01164,isEnd</vt:lpstr>
      <vt:lpstr>_⨹_1_0666e</vt:lpstr>
      <vt:lpstr>_⨹_1_0a123</vt:lpstr>
      <vt:lpstr>_⨹_1_0be52</vt:lpstr>
      <vt:lpstr>_⨹_1_167dd</vt:lpstr>
      <vt:lpstr>_⨹_1_2c7ed</vt:lpstr>
      <vt:lpstr>_⨹_1_2e4b7</vt:lpstr>
      <vt:lpstr>_⨹_1_3b0f3</vt:lpstr>
      <vt:lpstr>_⨹_1_6139c</vt:lpstr>
      <vt:lpstr>_⨹_1_62fb2,isEnd</vt:lpstr>
      <vt:lpstr>_⨹_1_6a7ac</vt:lpstr>
      <vt:lpstr>_⨹_1_78258</vt:lpstr>
      <vt:lpstr>_⨹_1_87cff</vt:lpstr>
      <vt:lpstr>_⨹_1_8a7e6,isEnd</vt:lpstr>
      <vt:lpstr>_⨹_1_8d981</vt:lpstr>
      <vt:lpstr>_⨹_1_91a59</vt:lpstr>
      <vt:lpstr>_⨹_1_a2c66</vt:lpstr>
      <vt:lpstr>_⨹_1_b7a75</vt:lpstr>
      <vt:lpstr>_⨹_1_b8893</vt:lpstr>
      <vt:lpstr>_⨹_1_b8bfb,isEnd</vt:lpstr>
      <vt:lpstr>_⨹_1_bb468</vt:lpstr>
      <vt:lpstr>_⨹_1_d27ee</vt:lpstr>
      <vt:lpstr>_⨹_1_d7aa5</vt:lpstr>
      <vt:lpstr>_⨹_1_e6c8b</vt:lpstr>
      <vt:lpstr>_⨹_1_f7b03,isEnd</vt:lpstr>
      <vt:lpstr>_⨹_17_2e23d,isEnd</vt:lpstr>
      <vt:lpstr>_⨹_17_80ff7,isEnd</vt:lpstr>
      <vt:lpstr>_⨹_18_ba84b</vt:lpstr>
      <vt:lpstr>_⨹_21_09030,isEnd</vt:lpstr>
      <vt:lpstr>_⨹_3_2eb07</vt:lpstr>
      <vt:lpstr>_⨹_3_4bc54</vt:lpstr>
      <vt:lpstr>_⨹_3_d0ec1,isEnd</vt:lpstr>
      <vt:lpstr>_⨹_4_1914b,isEnd</vt:lpstr>
      <vt:lpstr>_⨹_4_9d023</vt:lpstr>
      <vt:lpstr>_⨹_6_f1092,isEnd</vt:lpstr>
      <vt:lpstr>_⨹_7_5e681</vt:lpstr>
      <vt:lpstr>Finished</vt:lpstr>
      <vt:lpstr>W:9.005039,H:43.2</vt:lpstr>
      <vt:lpstr>等线</vt:lpstr>
      <vt:lpstr>等线 Light</vt:lpstr>
      <vt:lpstr>仿宋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20</cp:revision>
  <dcterms:created xsi:type="dcterms:W3CDTF">2024-11-11T03:24:32Z</dcterms:created>
  <dcterms:modified xsi:type="dcterms:W3CDTF">2024-11-24T02:43:18Z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